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7" r:id="rId13"/>
    <p:sldId id="268" r:id="rId14"/>
    <p:sldId id="266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orbel" panose="020B0503020204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gsUeL7xR6usssFfEjm5/RAGsXV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83" d="100"/>
          <a:sy n="83" d="100"/>
        </p:scale>
        <p:origin x="46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lv-LV"/>
              <a:t>1.2.1.2.i.2/1/24/A/CFLA/004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80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4487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37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7928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2434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628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781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7127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642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2893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21814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lv-LV"/>
              <a:t>1.2.1.2.i.2/1/24/A/CFLA/004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187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2453010" y="1185957"/>
            <a:ext cx="88257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lv-LV" sz="3200" dirty="0"/>
              <a:t>Pētījuma nosaukums</a:t>
            </a:r>
            <a:br>
              <a:rPr lang="lv-LV" sz="3200" dirty="0"/>
            </a:br>
            <a:endParaRPr sz="3200" dirty="0"/>
          </a:p>
        </p:txBody>
      </p:sp>
      <p:sp>
        <p:nvSpPr>
          <p:cNvPr id="239" name="Google Shape;239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KOMERSANTA PĀRSTĀVIS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6F453E-E6CC-C5B9-14BC-2C94DA06D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[Projekta kopsavilkums]</a:t>
            </a:r>
            <a:endParaRPr/>
          </a:p>
        </p:txBody>
      </p:sp>
      <p:sp>
        <p:nvSpPr>
          <p:cNvPr id="245" name="Google Shape;245;p2"/>
          <p:cNvSpPr txBox="1">
            <a:spLocks noGrp="1"/>
          </p:cNvSpPr>
          <p:nvPr>
            <p:ph sz="half" idx="1"/>
          </p:nvPr>
        </p:nvSpPr>
        <p:spPr>
          <a:xfrm>
            <a:off x="957729" y="2352488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mērķis: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budžets:  EUR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rūpnieciskais pētījums =xx</a:t>
            </a:r>
            <a:r>
              <a:rPr lang="lv-LV" b="1" dirty="0"/>
              <a:t> %</a:t>
            </a:r>
            <a:r>
              <a:rPr lang="lv-LV" dirty="0"/>
              <a:t> no projekta attiecināmām izmaksām ( EUR)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eksperimentālā izstrādne = xx % no projekta attiecināmām izmaksām  ( EUR)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īstenošanas periods: xx mēneši, plānots uzsākt </a:t>
            </a:r>
            <a:r>
              <a:rPr lang="lv-LV" dirty="0">
                <a:solidFill>
                  <a:srgbClr val="FF0000"/>
                </a:solidFill>
              </a:rPr>
              <a:t>2024.gada oktobrī</a:t>
            </a:r>
            <a:r>
              <a:rPr lang="lv-LV" dirty="0"/>
              <a:t>.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vai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cits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jūsu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plānots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sākuma</a:t>
            </a:r>
            <a:r>
              <a:rPr lang="en-US" sz="2000" dirty="0">
                <a:solidFill>
                  <a:srgbClr val="FF0000"/>
                </a:solidFill>
              </a:rPr>
              <a:t> datums)</a:t>
            </a:r>
            <a:endParaRPr dirty="0">
              <a:solidFill>
                <a:srgbClr val="FF0000"/>
              </a:solidFill>
            </a:endParaRPr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53FBB-C4A7-42AE-DB40-8E62C604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[Informācija par īstenotāju un partneriem]</a:t>
            </a:r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sz="half" idx="1"/>
          </p:nvPr>
        </p:nvSpPr>
        <p:spPr>
          <a:xfrm>
            <a:off x="1065306" y="2899336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Pētījuma īstenotājs un sadarbības partneri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 dirty="0"/>
              <a:t>Nosaukums, statuss (</a:t>
            </a:r>
            <a:r>
              <a:rPr lang="lv-LV" dirty="0" err="1"/>
              <a:t>mazs,vidējs,liels</a:t>
            </a:r>
            <a:r>
              <a:rPr lang="lv-LV" dirty="0"/>
              <a:t>)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iesniedzēja pamatdarbības joma, esošais produktu/pakalpojumu grozs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projekta saistība ar komersanta darbību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līdzšinējā pieredze pētniecības darbos</a:t>
            </a: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596F13-4A36-453E-7955-45D64334E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>
            <a:spLocks noGrp="1"/>
          </p:cNvSpPr>
          <p:nvPr>
            <p:ph type="title"/>
          </p:nvPr>
        </p:nvSpPr>
        <p:spPr>
          <a:xfrm>
            <a:off x="1154954" y="973669"/>
            <a:ext cx="9452086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apraksts (2-4 slaidi)</a:t>
            </a:r>
            <a:endParaRPr/>
          </a:p>
        </p:txBody>
      </p:sp>
      <p:sp>
        <p:nvSpPr>
          <p:cNvPr id="257" name="Google Shape;257;p4"/>
          <p:cNvSpPr txBox="1">
            <a:spLocks noGrp="1"/>
          </p:cNvSpPr>
          <p:nvPr>
            <p:ph idx="1"/>
          </p:nvPr>
        </p:nvSpPr>
        <p:spPr>
          <a:xfrm>
            <a:off x="1154954" y="2447366"/>
            <a:ext cx="9647517" cy="263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Problēmas apraksts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Vēlamais risinājums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Veicamās aktivitātes lai nonāktu pie vēlamā risinājuma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Norādīts plānotais pētniecības darbu apjoms, kuru plānots iegādāties kā ārpakalpojumu</a:t>
            </a:r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 projekta ietvarā izstrādāto klimata mērķu sasniegšanai saistīto produktu, pakalpojumu vai tehnoloģiju </a:t>
            </a: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lv-LV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kā gala rezultāts ietekmē klimata mērķus</a:t>
            </a: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)</a:t>
            </a:r>
            <a:endParaRPr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9DA59E-EE71-6AF7-A75A-F2AD70DC8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rezultāts un tā komercializācijas potenciāls (1-3 slaidi)</a:t>
            </a:r>
            <a:endParaRPr/>
          </a:p>
        </p:txBody>
      </p:sp>
      <p:sp>
        <p:nvSpPr>
          <p:cNvPr id="263" name="Google Shape;263;p5"/>
          <p:cNvSpPr txBox="1">
            <a:spLocks noGrp="1"/>
          </p:cNvSpPr>
          <p:nvPr>
            <p:ph sz="half" idx="1"/>
          </p:nvPr>
        </p:nvSpPr>
        <p:spPr>
          <a:xfrm>
            <a:off x="986742" y="2440327"/>
            <a:ext cx="9950850" cy="341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vēlamais rezultāts;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mērķa tirgus (vietējais tirgus, plānotie eksporta tirgi utt.), tā izmērs (EUR), konkurence tajā (lielākie spēlētāji), potenciālie sadarbības partneri;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Norādīta un pamatota (ar statistiku, tirgus izpēti u.c. Datiem) projekta finansiālā </a:t>
            </a:r>
            <a:r>
              <a:rPr lang="lv-LV" dirty="0" err="1"/>
              <a:t>atdeve</a:t>
            </a:r>
            <a:r>
              <a:rPr lang="lv-LV" dirty="0"/>
              <a:t> (apjoms, cena);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Pamatota komersanta pieredze/spēja produktu komercializēt (apzināti iespējamie pārdošanas kanāli, potenciālie klienti)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B7A87F-519B-18EF-5802-E4C246FA5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budžets	</a:t>
            </a:r>
            <a:endParaRPr/>
          </a:p>
        </p:txBody>
      </p:sp>
      <p:sp>
        <p:nvSpPr>
          <p:cNvPr id="269" name="Google Shape;269;p6"/>
          <p:cNvSpPr txBox="1">
            <a:spLocks noGrp="1"/>
          </p:cNvSpPr>
          <p:nvPr>
            <p:ph idx="1"/>
          </p:nvPr>
        </p:nvSpPr>
        <p:spPr>
          <a:xfrm>
            <a:off x="502507" y="2356365"/>
            <a:ext cx="10569146" cy="222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Pētījuma budžets: EUR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Rūpnieciskais pētījums = xx % no projekta attiecināmām izmaksām ( EUR)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Eksperimentālā izstrādne = xx % no projekta attiecināmām izmaksām  ( EUR)</a:t>
            </a:r>
            <a:r>
              <a:rPr lang="lv-LV" sz="1700"/>
              <a:t>	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360"/>
              <a:buFont typeface="Noto Sans Symbols"/>
              <a:buChar char="❑"/>
            </a:pPr>
            <a:r>
              <a:rPr lang="lv-LV" sz="1700"/>
              <a:t>Atbalsta intensitāte: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Rūpnieciskais pētījums –  %;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Eksperimentālā izstrāde –   % </a:t>
            </a:r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ADA4A1-4C40-802C-73F5-3CF4E4960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Plānotās rūpnieciskā pētījuma izmaksas</a:t>
            </a:r>
            <a:endParaRPr/>
          </a:p>
        </p:txBody>
      </p:sp>
      <p:graphicFrame>
        <p:nvGraphicFramePr>
          <p:cNvPr id="275" name="Google Shape;275;p7"/>
          <p:cNvGraphicFramePr/>
          <p:nvPr>
            <p:extLst>
              <p:ext uri="{D42A27DB-BD31-4B8C-83A1-F6EECF244321}">
                <p14:modId xmlns:p14="http://schemas.microsoft.com/office/powerpoint/2010/main" val="3514909196"/>
              </p:ext>
            </p:extLst>
          </p:nvPr>
        </p:nvGraphicFramePr>
        <p:xfrm>
          <a:off x="473825" y="1995055"/>
          <a:ext cx="11238800" cy="279173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Izmaksas (bez PVN)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Ekonomiskais pamatojums/ pielietojums projektā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0FB57A-8B3A-2013-C2C7-1D97B61E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 dirty="0"/>
              <a:t>Plānotās eksperimentālās izstrādes </a:t>
            </a:r>
            <a:br>
              <a:rPr lang="lv-LV" dirty="0"/>
            </a:br>
            <a:r>
              <a:rPr lang="lv-LV" dirty="0"/>
              <a:t>izmaksas</a:t>
            </a:r>
            <a:endParaRPr dirty="0"/>
          </a:p>
        </p:txBody>
      </p:sp>
      <p:graphicFrame>
        <p:nvGraphicFramePr>
          <p:cNvPr id="281" name="Google Shape;281;p8"/>
          <p:cNvGraphicFramePr/>
          <p:nvPr>
            <p:extLst>
              <p:ext uri="{D42A27DB-BD31-4B8C-83A1-F6EECF244321}">
                <p14:modId xmlns:p14="http://schemas.microsoft.com/office/powerpoint/2010/main" val="4235494852"/>
              </p:ext>
            </p:extLst>
          </p:nvPr>
        </p:nvGraphicFramePr>
        <p:xfrm>
          <a:off x="473825" y="1995055"/>
          <a:ext cx="11238800" cy="2740285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Izmaksas (bez PVN)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Ekonomiskais pamatojums/ pielietojums projektā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B1D026-AA1E-F457-ACD2-9D94A57EA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C8CE-A931-C1B4-C912-4EE336E6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Plānotie ārpakalpojumi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365BB-30B7-9A79-5EF6-F50BB7303E09}"/>
              </a:ext>
            </a:extLst>
          </p:cNvPr>
          <p:cNvSpPr txBox="1"/>
          <p:nvPr/>
        </p:nvSpPr>
        <p:spPr>
          <a:xfrm>
            <a:off x="498764" y="2173881"/>
            <a:ext cx="1088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800" dirty="0">
                <a:solidFill>
                  <a:srgbClr val="FF0000"/>
                </a:solidFill>
              </a:rPr>
              <a:t>Norādiet sadarbības partnerus, ar ko ir plānots sadarboties projekta ietvaros, </a:t>
            </a:r>
            <a:r>
              <a:rPr lang="lv-LV" sz="1800" b="1" dirty="0">
                <a:solidFill>
                  <a:srgbClr val="FF0000"/>
                </a:solidFill>
              </a:rPr>
              <a:t>ja līgums jau </a:t>
            </a:r>
            <a:r>
              <a:rPr lang="en-US" sz="1800" b="1" dirty="0" err="1">
                <a:solidFill>
                  <a:srgbClr val="FF0000"/>
                </a:solidFill>
              </a:rPr>
              <a:t>ir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lv-LV" sz="1800" b="1" dirty="0">
                <a:solidFill>
                  <a:srgbClr val="FF0000"/>
                </a:solidFill>
              </a:rPr>
              <a:t>noslēgts</a:t>
            </a:r>
            <a:r>
              <a:rPr lang="lv-LV" sz="1800" dirty="0">
                <a:solidFill>
                  <a:srgbClr val="FF0000"/>
                </a:solidFill>
              </a:rPr>
              <a:t>!!! </a:t>
            </a:r>
            <a:r>
              <a:rPr lang="en-US" sz="1800" i="1" dirty="0">
                <a:solidFill>
                  <a:srgbClr val="FF0000"/>
                </a:solidFill>
              </a:rPr>
              <a:t>(p</a:t>
            </a:r>
            <a:r>
              <a:rPr lang="lv-LV" sz="1800" i="1" dirty="0" err="1">
                <a:solidFill>
                  <a:srgbClr val="FF0000"/>
                </a:solidFill>
              </a:rPr>
              <a:t>iemēram</a:t>
            </a:r>
            <a:r>
              <a:rPr lang="lv-LV" sz="1800" i="1" dirty="0">
                <a:solidFill>
                  <a:srgbClr val="FF0000"/>
                </a:solidFill>
              </a:rPr>
              <a:t>, telpu noma</a:t>
            </a:r>
            <a:r>
              <a:rPr lang="en-US" i="1" dirty="0">
                <a:solidFill>
                  <a:srgbClr val="FF0000"/>
                </a:solidFill>
              </a:rPr>
              <a:t>)</a:t>
            </a:r>
            <a:endParaRPr lang="lv-LV" sz="1800" i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E39FA9F-37D4-B700-FAF9-A3F0BD28F7CF}"/>
              </a:ext>
            </a:extLst>
          </p:cNvPr>
          <p:cNvGraphicFramePr>
            <a:graphicFrameLocks/>
          </p:cNvGraphicFramePr>
          <p:nvPr/>
        </p:nvGraphicFramePr>
        <p:xfrm>
          <a:off x="421669" y="3022565"/>
          <a:ext cx="10045656" cy="3118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1414">
                  <a:extLst>
                    <a:ext uri="{9D8B030D-6E8A-4147-A177-3AD203B41FA5}">
                      <a16:colId xmlns:a16="http://schemas.microsoft.com/office/drawing/2014/main" val="2541631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1723955921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328425868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2743297853"/>
                    </a:ext>
                  </a:extLst>
                </a:gridCol>
              </a:tblGrid>
              <a:tr h="893735">
                <a:tc>
                  <a:txBody>
                    <a:bodyPr/>
                    <a:lstStyle/>
                    <a:p>
                      <a:r>
                        <a:rPr lang="lv-LV" dirty="0"/>
                        <a:t>Uzņēmuma nosaukums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Reģistrācijas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Pakalpojuma veids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Noslēgts līgums Jā/Nē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9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0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8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6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9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3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22338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A0066-3E3A-209A-CB28-D5A88642D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  <p:extLst>
      <p:ext uri="{BB962C8B-B14F-4D97-AF65-F5344CB8AC3E}">
        <p14:creationId xmlns:p14="http://schemas.microsoft.com/office/powerpoint/2010/main" val="282056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īstenotāja saimnieciskās darbības dati</a:t>
            </a:r>
            <a:endParaRPr/>
          </a:p>
        </p:txBody>
      </p:sp>
      <p:graphicFrame>
        <p:nvGraphicFramePr>
          <p:cNvPr id="287" name="Google Shape;287;p9"/>
          <p:cNvGraphicFramePr/>
          <p:nvPr>
            <p:extLst>
              <p:ext uri="{D42A27DB-BD31-4B8C-83A1-F6EECF244321}">
                <p14:modId xmlns:p14="http://schemas.microsoft.com/office/powerpoint/2010/main" val="3738701397"/>
              </p:ext>
            </p:extLst>
          </p:nvPr>
        </p:nvGraphicFramePr>
        <p:xfrm>
          <a:off x="548641" y="2590026"/>
          <a:ext cx="11127500" cy="292945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442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2021,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2022,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2023, EUR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Apgrozījums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Izdevumi P&amp;A projektiem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 dirty="0"/>
                        <a:t>Sadarbības apjomi (EUR) ar zinātniskajām institūcijām</a:t>
                      </a:r>
                      <a:endParaRPr sz="17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Uzņēmuma eksports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A992319-492E-A077-16B2-AC231D5CA4C8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B951C0-DBA4-1092-7707-196F3B69D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ieguldījums KC</a:t>
            </a:r>
            <a:endParaRPr/>
          </a:p>
        </p:txBody>
      </p:sp>
      <p:sp>
        <p:nvSpPr>
          <p:cNvPr id="293" name="Google Shape;293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X gadu laikā piesaistīt privāto P&amp;A līdzfinansējumu xx € apmērā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inovatīvus produktu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inovatīvas ražošanas/apstrādes tehnoloģijas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Palielināt eksporta apjomu par X</a:t>
            </a:r>
            <a:r>
              <a:rPr lang="lv-LV" dirty="0">
                <a:solidFill>
                  <a:schemeClr val="dk1"/>
                </a:solidFill>
              </a:rPr>
              <a:t>%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Īstenot X projektus sadarbībā ar Latvijas Zinātniskajām Institūcijām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327286-0BC3-1088-DC2E-F36EED524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D78D-ADF0-4D9B-9B1F-401A46DC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 </a:t>
            </a:r>
            <a:r>
              <a:rPr lang="lv-LV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"nenodarīt būtisku kaitējumu"</a:t>
            </a:r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ievērošana</a:t>
            </a:r>
            <a:endParaRPr lang="lv-LV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84BC3-71BF-47AF-9C28-600C5D91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Norādiet informāciju, ka projekta gaitā veiktās darbība un radītā tehnoloģija būtiski nekaitē videi.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Var norādīt, ka produkts ir efektīvāks, patērē mazāk resursus kā līdzīga tehnoloģija, rada mazāk piesārņojumu salīdzinājumā ar citiem produktiem.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25B99C-90A3-AD74-AFC3-4A29A8B3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  <p:extLst>
      <p:ext uri="{BB962C8B-B14F-4D97-AF65-F5344CB8AC3E}">
        <p14:creationId xmlns:p14="http://schemas.microsoft.com/office/powerpoint/2010/main" val="87148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0077-3676-4D56-B7F5-E9D3695A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Pastāvošais interešu konflikts ar PPVK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D80554C-9B6B-41F0-87E8-B6EB1C99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392419"/>
              </p:ext>
            </p:extLst>
          </p:nvPr>
        </p:nvGraphicFramePr>
        <p:xfrm>
          <a:off x="621710" y="2888530"/>
          <a:ext cx="9892146" cy="2659380"/>
        </p:xfrm>
        <a:graphic>
          <a:graphicData uri="http://schemas.openxmlformats.org/drawingml/2006/table">
            <a:tbl>
              <a:tblPr firstRow="1" bandRow="1">
                <a:tableStyleId>{DD7320D4-C2B8-4699-9CFD-9ADC3C08657C}</a:tableStyleId>
              </a:tblPr>
              <a:tblGrid>
                <a:gridCol w="8248728">
                  <a:extLst>
                    <a:ext uri="{9D8B030D-6E8A-4147-A177-3AD203B41FA5}">
                      <a16:colId xmlns:a16="http://schemas.microsoft.com/office/drawing/2014/main" val="900800916"/>
                    </a:ext>
                  </a:extLst>
                </a:gridCol>
                <a:gridCol w="1643418">
                  <a:extLst>
                    <a:ext uri="{9D8B030D-6E8A-4147-A177-3AD203B41FA5}">
                      <a16:colId xmlns:a16="http://schemas.microsoft.com/office/drawing/2014/main" val="309212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lv-LV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Pētniecības projektu </a:t>
                      </a:r>
                      <a:r>
                        <a:rPr lang="lv-LV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vērtēšanas komisija</a:t>
                      </a:r>
                      <a:endParaRPr lang="lv-LV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Jā/Nē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04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735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469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231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70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56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92864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38C587-3F56-A7CB-936A-C7356458F474}"/>
              </a:ext>
            </a:extLst>
          </p:cNvPr>
          <p:cNvSpPr txBox="1"/>
          <p:nvPr/>
        </p:nvSpPr>
        <p:spPr>
          <a:xfrm>
            <a:off x="621710" y="227204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Informācija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šim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slaidam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tiks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nosūtīta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tiklīdz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būs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apstiprināts</a:t>
            </a:r>
            <a:r>
              <a:rPr lang="en-US" sz="1400" dirty="0">
                <a:solidFill>
                  <a:srgbClr val="FF0000"/>
                </a:solidFill>
              </a:rPr>
              <a:t>  PPVK </a:t>
            </a:r>
            <a:r>
              <a:rPr lang="en-US" sz="1400" dirty="0" err="1">
                <a:solidFill>
                  <a:srgbClr val="FF0000"/>
                </a:solidFill>
              </a:rPr>
              <a:t>sastāvs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endParaRPr lang="lv-LV" sz="1400" dirty="0">
              <a:solidFill>
                <a:srgbClr val="FF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00C08-955C-5812-0F07-0D124FCF4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  <p:extLst>
      <p:ext uri="{BB962C8B-B14F-4D97-AF65-F5344CB8AC3E}">
        <p14:creationId xmlns:p14="http://schemas.microsoft.com/office/powerpoint/2010/main" val="399887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3218330" y="2411505"/>
            <a:ext cx="579998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Paldies par uzmanību !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3E28E7-082A-7033-130B-640A46F2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106</TotalTime>
  <Words>899</Words>
  <Application>Microsoft Office PowerPoint</Application>
  <PresentationFormat>Widescreen</PresentationFormat>
  <Paragraphs>113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Century Gothic</vt:lpstr>
      <vt:lpstr>Corbel</vt:lpstr>
      <vt:lpstr>Calibri</vt:lpstr>
      <vt:lpstr>OpenSans</vt:lpstr>
      <vt:lpstr>Noto Sans Symbols</vt:lpstr>
      <vt:lpstr>Arial</vt:lpstr>
      <vt:lpstr>Basis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Plānotie ārpakalpojumi </vt:lpstr>
      <vt:lpstr>Projekta īstenotāja saimnieciskās darbības dati</vt:lpstr>
      <vt:lpstr>Projekta ieguldījums KC</vt:lpstr>
      <vt:lpstr>Principa "nenodarīt būtisku kaitējumu" ievērošana</vt:lpstr>
      <vt:lpstr>Pastāvošais interešu konflikts ar PPVK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Gita</dc:creator>
  <cp:lastModifiedBy>Gita Ķīķere</cp:lastModifiedBy>
  <cp:revision>20</cp:revision>
  <dcterms:created xsi:type="dcterms:W3CDTF">2016-03-15T08:11:54Z</dcterms:created>
  <dcterms:modified xsi:type="dcterms:W3CDTF">2024-08-20T11:39:53Z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</Properties>
</file>