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7" r:id="rId13"/>
    <p:sldId id="268" r:id="rId14"/>
    <p:sldId id="266" r:id="rId15"/>
  </p:sldIdLst>
  <p:sldSz cx="12192000" cy="6858000"/>
  <p:notesSz cx="6858000" cy="9144000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gsUeL7xR6usssFfEjm5/RAGsXV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73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460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4572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66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467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16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6650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0125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24243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951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0840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622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2444772" y="1612428"/>
            <a:ext cx="8825700" cy="1816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entury Gothic"/>
              <a:buNone/>
            </a:pPr>
            <a:r>
              <a:rPr lang="lv-LV" sz="3200" dirty="0"/>
              <a:t>Pētījuma nosaukums</a:t>
            </a:r>
            <a:br>
              <a:rPr lang="lv-LV" sz="3200" dirty="0"/>
            </a:br>
            <a:endParaRPr sz="3200" dirty="0"/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lv-LV" dirty="0"/>
              <a:t>KOMERSANTA PĀRSTĀVIS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9E47E-4C21-ADCD-387B-7FA0C91ABD4B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[Projekta kopsavilkums]</a:t>
            </a:r>
            <a:endParaRPr/>
          </a:p>
        </p:txBody>
      </p:sp>
      <p:sp>
        <p:nvSpPr>
          <p:cNvPr id="245" name="Google Shape;245;p2"/>
          <p:cNvSpPr txBox="1"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mērķis: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budžets:  EUR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rūpnieciskais pētījums =xx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eksperimentālā izstrādne = xx % no projekta attiecināmām izmaksām  ( EUR)</a:t>
            </a:r>
            <a:endParaRPr dirty="0"/>
          </a:p>
          <a:p>
            <a:pPr marL="342900" lvl="0" indent="-342900" algn="l" rtl="0">
              <a:spcBef>
                <a:spcPts val="18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 dirty="0"/>
              <a:t>Pētījuma īstenošanas periods: xx mēneši, plānots uzsākt </a:t>
            </a:r>
            <a:r>
              <a:rPr lang="lv-LV" dirty="0">
                <a:solidFill>
                  <a:srgbClr val="FF0000"/>
                </a:solidFill>
              </a:rPr>
              <a:t>2024.gada oktobrī</a:t>
            </a:r>
            <a:r>
              <a:rPr lang="lv-LV" dirty="0"/>
              <a:t>.</a:t>
            </a: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8C20E4-2A92-8924-2BD3-9858CE6059E2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[Informācija par īstenotāju un partneriem]</a:t>
            </a:r>
            <a:endParaRPr/>
          </a:p>
        </p:txBody>
      </p:sp>
      <p:sp>
        <p:nvSpPr>
          <p:cNvPr id="251" name="Google Shape;251;p3"/>
          <p:cNvSpPr txBox="1"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Pētījuma īstenotājs un sadarbības partneri</a:t>
            </a:r>
            <a:endParaRPr dirty="0"/>
          </a:p>
          <a:p>
            <a:pPr marL="742950" lvl="1" indent="-285750" algn="l" rtl="0">
              <a:spcBef>
                <a:spcPts val="12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iesniedzēja pamatdarbības joma, esošais produktu/pakalpojumu grozs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projekta saistība ar komersanta darbību</a:t>
            </a:r>
            <a:endParaRPr dirty="0"/>
          </a:p>
          <a:p>
            <a:pPr marL="342900" lvl="0" indent="-342900" algn="l" rtl="0">
              <a:spcBef>
                <a:spcPts val="22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Aprakstīta līdzšinējā pieredze pētniecības darbos</a:t>
            </a: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742950" lvl="1" indent="-204469" algn="l" rtl="0">
              <a:spcBef>
                <a:spcPts val="2200"/>
              </a:spcBef>
              <a:spcAft>
                <a:spcPts val="0"/>
              </a:spcAft>
              <a:buSzPts val="1280"/>
              <a:buNone/>
            </a:pPr>
            <a:endParaRPr dirty="0"/>
          </a:p>
          <a:p>
            <a:pPr marL="342900" lvl="0" indent="-251459" algn="l" rtl="0">
              <a:spcBef>
                <a:spcPts val="22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23CE3-C52A-B44C-6912-CBAED56948F9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apraksts (2-4 slaidi)</a:t>
            </a:r>
            <a:endParaRPr/>
          </a:p>
        </p:txBody>
      </p:sp>
      <p:sp>
        <p:nvSpPr>
          <p:cNvPr id="257" name="Google Shape;257;p4"/>
          <p:cNvSpPr txBox="1"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Problēmas apraksts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Vēlamais risinājums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Veicamās aktivitātes lai nonāktu pie vēlamā risinājuma</a:t>
            </a:r>
            <a:endParaRPr dirty="0"/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Norādīts plānotais pētniecības darbu apjoms, kuru plānots iegādāties kā ārpakalpojumu</a:t>
            </a:r>
          </a:p>
          <a:p>
            <a:pPr marL="342900" lvl="0" indent="-3429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ts val="1280"/>
              <a:buChar char="►"/>
            </a:pPr>
            <a:r>
              <a:rPr lang="lv-LV" sz="1600" dirty="0"/>
              <a:t>Norādiet vai ir saņemta digitālā brieduma tests un digitālās attīstības ceļa karti</a:t>
            </a:r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  <a:p>
            <a:pPr marL="342900" lvl="0" indent="-26162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sz="1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BB7F2D-C38D-8384-8356-5A485161A8A2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rezultāts un tā komercializācijas potenciāls (1-3 slaidi)</a:t>
            </a:r>
            <a:endParaRPr/>
          </a:p>
        </p:txBody>
      </p:sp>
      <p:sp>
        <p:nvSpPr>
          <p:cNvPr id="263" name="Google Shape;263;p5"/>
          <p:cNvSpPr txBox="1"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vēlamais rezultāts;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Norādīta un pamatota (ar statistiku, tirgus izpēti u.c. Datiem) projekta finansiālā </a:t>
            </a:r>
            <a:r>
              <a:rPr lang="lv-LV" dirty="0" err="1"/>
              <a:t>atdeve</a:t>
            </a:r>
            <a:r>
              <a:rPr lang="lv-LV" dirty="0"/>
              <a:t> (apjoms, cena);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Pamatota komersanta pieredze/spēja produktu komercializēt (apzināti iespējamie pārdošanas kanāli, potenciālie klienti)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54680C-B499-1247-8FEB-4C33C9725DDE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Pētījuma budžets	</a:t>
            </a:r>
            <a:endParaRPr/>
          </a:p>
        </p:txBody>
      </p:sp>
      <p:sp>
        <p:nvSpPr>
          <p:cNvPr id="269" name="Google Shape;269;p6"/>
          <p:cNvSpPr txBox="1"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Pētījuma budžets: EUR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Rūpnieciskais pētījums = xx % no projekta attiecināmām izmaksām ( EUR)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❑"/>
            </a:pPr>
            <a:r>
              <a:rPr lang="lv-LV"/>
              <a:t>Eksperimentālā izstrādne = xx % no projekta attiecināmām izmaksām  ( EUR)</a:t>
            </a:r>
            <a:r>
              <a:rPr lang="lv-LV" sz="1700"/>
              <a:t>	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360"/>
              <a:buFont typeface="Noto Sans Symbols"/>
              <a:buChar char="❑"/>
            </a:pPr>
            <a:r>
              <a:rPr lang="lv-LV" sz="1700"/>
              <a:t>Atbalsta intensitāte: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Rūpnieciskais pētījums –  %;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Font typeface="Noto Sans Symbols"/>
              <a:buChar char="❑"/>
            </a:pPr>
            <a:r>
              <a:rPr lang="lv-LV"/>
              <a:t>Eksperimentālā izstrāde –   % 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D6DCA9-59CF-B1F6-35CA-EBA15B2B62F8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Plānotās rūpnieciskā pētījuma izmaksas</a:t>
            </a:r>
            <a:endParaRPr/>
          </a:p>
        </p:txBody>
      </p:sp>
      <p:graphicFrame>
        <p:nvGraphicFramePr>
          <p:cNvPr id="275" name="Google Shape;275;p7"/>
          <p:cNvGraphicFramePr/>
          <p:nvPr>
            <p:extLst>
              <p:ext uri="{D42A27DB-BD31-4B8C-83A1-F6EECF244321}">
                <p14:modId xmlns:p14="http://schemas.microsoft.com/office/powerpoint/2010/main" val="3514909196"/>
              </p:ext>
            </p:extLst>
          </p:nvPr>
        </p:nvGraphicFramePr>
        <p:xfrm>
          <a:off x="473825" y="1995055"/>
          <a:ext cx="11238800" cy="279173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Izmaksas (bez PVN)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u="none" strike="noStrike" cap="none"/>
                        <a:t>Ekonomiskais pamatojums/ pielietojums projektā</a:t>
                      </a:r>
                      <a:endParaRPr sz="10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cap="non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DEC90BC-16FE-F22F-1C3C-701AE7627497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  <a:endParaRPr dirty="0"/>
          </a:p>
        </p:txBody>
      </p:sp>
      <p:graphicFrame>
        <p:nvGraphicFramePr>
          <p:cNvPr id="281" name="Google Shape;281;p8"/>
          <p:cNvGraphicFramePr/>
          <p:nvPr>
            <p:extLst>
              <p:ext uri="{D42A27DB-BD31-4B8C-83A1-F6EECF244321}">
                <p14:modId xmlns:p14="http://schemas.microsoft.com/office/powerpoint/2010/main" val="4235494852"/>
              </p:ext>
            </p:extLst>
          </p:nvPr>
        </p:nvGraphicFramePr>
        <p:xfrm>
          <a:off x="473825" y="1995055"/>
          <a:ext cx="11238800" cy="2740285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618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Izmaksu pozīcijas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Izmaksas (bez PVN)</a:t>
                      </a: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/>
                        <a:t>Ekonomiskais pamatojums/ pielietojums projektā</a:t>
                      </a:r>
                      <a:endParaRPr sz="10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1. Darba samaksa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2. Komandējuma (darba brauciena) izmaksas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3. Komunālo pakalpojumu un sakaru pakalpojumu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4. Telpu, instrumentu, iekārtu un to aprīkojuma nomas maksa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5. Plānotās materiālu, zinātniskās literatūras un mazvērtīgā inventāra iegādes izmaksas, tai skaitā piegādes izmaksas</a:t>
                      </a:r>
                      <a:endParaRPr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6. Īpašumā esošo telpu, instrumentu, iekārtu un to aprīkojuma, patentu un licenču amortizācijas izmaksas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000" dirty="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0CBA10D-3578-68CA-0C75-338B21178335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BC8CE-A931-C1B4-C912-4EE336E6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Plānotie ārpakalpojumi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5365BB-30B7-9A79-5EF6-F50BB7303E09}"/>
              </a:ext>
            </a:extLst>
          </p:cNvPr>
          <p:cNvSpPr txBox="1"/>
          <p:nvPr/>
        </p:nvSpPr>
        <p:spPr>
          <a:xfrm>
            <a:off x="487071" y="1613708"/>
            <a:ext cx="1088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800" dirty="0">
                <a:solidFill>
                  <a:srgbClr val="FF0000"/>
                </a:solidFill>
              </a:rPr>
              <a:t>Norādiet sadarbības partnerus, ar ko ir plānots sadarboties projekta ietvaros</a:t>
            </a:r>
            <a:r>
              <a:rPr lang="lv-LV" sz="1800" b="1" dirty="0">
                <a:solidFill>
                  <a:srgbClr val="FF0000"/>
                </a:solidFill>
              </a:rPr>
              <a:t>, ja līgums jau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lv-LV" sz="1800" b="1" dirty="0">
                <a:solidFill>
                  <a:srgbClr val="FF0000"/>
                </a:solidFill>
              </a:rPr>
              <a:t> noslēgts</a:t>
            </a:r>
            <a:r>
              <a:rPr lang="lv-LV" sz="1800" dirty="0">
                <a:solidFill>
                  <a:srgbClr val="FF0000"/>
                </a:solidFill>
              </a:rPr>
              <a:t>!!! </a:t>
            </a:r>
            <a:r>
              <a:rPr lang="en-US" sz="1800" dirty="0">
                <a:solidFill>
                  <a:srgbClr val="FF0000"/>
                </a:solidFill>
              </a:rPr>
              <a:t>(</a:t>
            </a:r>
            <a:r>
              <a:rPr lang="en-US" sz="1600" i="1" dirty="0">
                <a:solidFill>
                  <a:srgbClr val="FF0000"/>
                </a:solidFill>
              </a:rPr>
              <a:t>p</a:t>
            </a:r>
            <a:r>
              <a:rPr lang="lv-LV" sz="1600" i="1" dirty="0" err="1">
                <a:solidFill>
                  <a:srgbClr val="FF0000"/>
                </a:solidFill>
              </a:rPr>
              <a:t>iemēram</a:t>
            </a:r>
            <a:r>
              <a:rPr lang="lv-LV" sz="1600" i="1" dirty="0">
                <a:solidFill>
                  <a:srgbClr val="FF0000"/>
                </a:solidFill>
              </a:rPr>
              <a:t>, telpu noma</a:t>
            </a:r>
            <a:r>
              <a:rPr lang="en-US" dirty="0">
                <a:solidFill>
                  <a:srgbClr val="FF0000"/>
                </a:solidFill>
              </a:rPr>
              <a:t>)</a:t>
            </a:r>
            <a:endParaRPr lang="lv-LV" sz="18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9E39FA9F-37D4-B700-FAF9-A3F0BD28F7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5853449"/>
              </p:ext>
            </p:extLst>
          </p:nvPr>
        </p:nvGraphicFramePr>
        <p:xfrm>
          <a:off x="833060" y="2435628"/>
          <a:ext cx="10045656" cy="31187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11414">
                  <a:extLst>
                    <a:ext uri="{9D8B030D-6E8A-4147-A177-3AD203B41FA5}">
                      <a16:colId xmlns:a16="http://schemas.microsoft.com/office/drawing/2014/main" val="2541631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1723955921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3284258684"/>
                    </a:ext>
                  </a:extLst>
                </a:gridCol>
                <a:gridCol w="2511414">
                  <a:extLst>
                    <a:ext uri="{9D8B030D-6E8A-4147-A177-3AD203B41FA5}">
                      <a16:colId xmlns:a16="http://schemas.microsoft.com/office/drawing/2014/main" val="2743297853"/>
                    </a:ext>
                  </a:extLst>
                </a:gridCol>
              </a:tblGrid>
              <a:tr h="893735">
                <a:tc>
                  <a:txBody>
                    <a:bodyPr/>
                    <a:lstStyle/>
                    <a:p>
                      <a:r>
                        <a:rPr lang="lv-LV" dirty="0"/>
                        <a:t>Uzņēmuma nosaukums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Reģistrācijas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Pakalpojuma veids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Noslēgts līgums Jā/Nē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9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00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69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3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233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0342705-8316-F00D-65F9-1DC25D246B72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56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īstenotāja saimnieciskās darbības dati</a:t>
            </a:r>
            <a:endParaRPr/>
          </a:p>
        </p:txBody>
      </p:sp>
      <p:graphicFrame>
        <p:nvGraphicFramePr>
          <p:cNvPr id="287" name="Google Shape;287;p9"/>
          <p:cNvGraphicFramePr/>
          <p:nvPr>
            <p:extLst>
              <p:ext uri="{D42A27DB-BD31-4B8C-83A1-F6EECF244321}">
                <p14:modId xmlns:p14="http://schemas.microsoft.com/office/powerpoint/2010/main" val="3738701397"/>
              </p:ext>
            </p:extLst>
          </p:nvPr>
        </p:nvGraphicFramePr>
        <p:xfrm>
          <a:off x="548641" y="2590026"/>
          <a:ext cx="11127500" cy="2929450"/>
        </p:xfrm>
        <a:graphic>
          <a:graphicData uri="http://schemas.openxmlformats.org/drawingml/2006/table">
            <a:tbl>
              <a:tblPr firstRow="1" bandRow="1">
                <a:noFill/>
                <a:tableStyleId>{DD7320D4-C2B8-4699-9CFD-9ADC3C08657C}</a:tableStyleId>
              </a:tblPr>
              <a:tblGrid>
                <a:gridCol w="442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2021,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2022, EUR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800" dirty="0"/>
                        <a:t>2023, EUR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Apgrozījums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7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Izdevumi P&amp;A projektiem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 dirty="0"/>
                        <a:t>Sadarbības apjomi (EUR) ar zinātniskajām institūcijām</a:t>
                      </a:r>
                      <a:endParaRPr sz="17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lv-LV" sz="1700"/>
                        <a:t>Uzņēmuma eksports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B588DE7-57CD-1921-F2AD-2D525C3CD555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</a:pPr>
            <a:r>
              <a:rPr lang="lv-LV"/>
              <a:t>Projekta ieguldījums KC</a:t>
            </a:r>
            <a:endParaRPr/>
          </a:p>
        </p:txBody>
      </p:sp>
      <p:sp>
        <p:nvSpPr>
          <p:cNvPr id="293" name="Google Shape;293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X gadu laikā piesaistīt privāto P&amp;A līdzfinansējumu xx € apmērā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inovatīvus produktu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Radīt X inovatīvas ražošanas/apstrādes tehnoloģijas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Palielināt eksporta apjomu par X</a:t>
            </a:r>
            <a:r>
              <a:rPr lang="lv-LV" dirty="0">
                <a:solidFill>
                  <a:schemeClr val="dk1"/>
                </a:solidFill>
              </a:rPr>
              <a:t>%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lv-LV" dirty="0"/>
              <a:t>Īstenot X projektus sadarbībā ar Latvijas Zinātniskajām Institūcijām</a:t>
            </a:r>
            <a:endParaRPr dirty="0"/>
          </a:p>
          <a:p>
            <a:pPr marL="342900" lvl="0" indent="-251459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09DBD3-C940-6F62-8F02-E754FBAAC9FD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D78D-ADF0-4D9B-9B1F-401A46DC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 </a:t>
            </a:r>
            <a:r>
              <a:rPr lang="lv-LV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"nenodarīt būtisku kaitējumu"</a:t>
            </a:r>
            <a:r>
              <a:rPr lang="lv-LV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ievērošana</a:t>
            </a:r>
            <a:endParaRPr lang="lv-LV" sz="4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84BC3-71BF-47AF-9C28-600C5D91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>
                <a:solidFill>
                  <a:srgbClr val="FF0000"/>
                </a:solidFill>
              </a:rPr>
              <a:t>Norādiet informāciju, ka projekta gaitā veiktās darbība un radītā tehnoloģija būtiski nekaitē videi.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marL="137160" indent="0">
              <a:buNone/>
            </a:pPr>
            <a:r>
              <a:rPr lang="lv-LV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1E6B42-CFA5-73BC-C693-5EB475B0CFA0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0077-3676-4D56-B7F5-E9D3695A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Pastāvošais interešu konflikts ar PPVK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D80554C-9B6B-41F0-87E8-B6EB1C99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889963"/>
              </p:ext>
            </p:extLst>
          </p:nvPr>
        </p:nvGraphicFramePr>
        <p:xfrm>
          <a:off x="621710" y="2888530"/>
          <a:ext cx="9892146" cy="2659380"/>
        </p:xfrm>
        <a:graphic>
          <a:graphicData uri="http://schemas.openxmlformats.org/drawingml/2006/table">
            <a:tbl>
              <a:tblPr firstRow="1" bandRow="1">
                <a:tableStyleId>{DD7320D4-C2B8-4699-9CFD-9ADC3C08657C}</a:tableStyleId>
              </a:tblPr>
              <a:tblGrid>
                <a:gridCol w="8248728">
                  <a:extLst>
                    <a:ext uri="{9D8B030D-6E8A-4147-A177-3AD203B41FA5}">
                      <a16:colId xmlns:a16="http://schemas.microsoft.com/office/drawing/2014/main" val="900800916"/>
                    </a:ext>
                  </a:extLst>
                </a:gridCol>
                <a:gridCol w="1643418">
                  <a:extLst>
                    <a:ext uri="{9D8B030D-6E8A-4147-A177-3AD203B41FA5}">
                      <a16:colId xmlns:a16="http://schemas.microsoft.com/office/drawing/2014/main" val="3092122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lv-LV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Pētniecības projektu vērtēšanas komisijas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Jā/Nē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0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73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469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231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170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567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-1016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7625" marR="7625" marT="7625" marB="45725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v-LV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0928643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538C587-3F56-A7CB-936A-C7356458F474}"/>
              </a:ext>
            </a:extLst>
          </p:cNvPr>
          <p:cNvSpPr txBox="1"/>
          <p:nvPr/>
        </p:nvSpPr>
        <p:spPr>
          <a:xfrm>
            <a:off x="621710" y="227204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FF0000"/>
                </a:solidFill>
              </a:rPr>
              <a:t>Informācija</a:t>
            </a:r>
            <a:r>
              <a:rPr lang="en-US" sz="1400" dirty="0">
                <a:solidFill>
                  <a:srgbClr val="FF0000"/>
                </a:solidFill>
              </a:rPr>
              <a:t> par </a:t>
            </a:r>
            <a:r>
              <a:rPr lang="en-US" sz="1400" dirty="0" err="1">
                <a:solidFill>
                  <a:srgbClr val="FF0000"/>
                </a:solidFill>
              </a:rPr>
              <a:t>šī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slaida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saturu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tiks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nosūtīta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sapulces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organizēšanas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err="1">
                <a:solidFill>
                  <a:srgbClr val="FF0000"/>
                </a:solidFill>
              </a:rPr>
              <a:t>procesā</a:t>
            </a:r>
            <a:endParaRPr lang="lv-LV" sz="1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EA81F8-0B0A-B22F-5DF1-1FD81D48CFA5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87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4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Paldies par uzmanību !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AA81A7-A062-0999-7766-FBB527167346}"/>
              </a:ext>
            </a:extLst>
          </p:cNvPr>
          <p:cNvSpPr txBox="1"/>
          <p:nvPr/>
        </p:nvSpPr>
        <p:spPr>
          <a:xfrm>
            <a:off x="957729" y="6244952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b="0" i="0" dirty="0">
                <a:solidFill>
                  <a:srgbClr val="002060"/>
                </a:solidFill>
                <a:effectLst/>
                <a:latin typeface="OpenSans"/>
              </a:rPr>
              <a:t>2.2.1.3.i.0/1/24/A/CFLA/004</a:t>
            </a:r>
            <a:endParaRPr lang="lv-LV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282</TotalTime>
  <Words>866</Words>
  <Application>Microsoft Office PowerPoint</Application>
  <PresentationFormat>Widescreen</PresentationFormat>
  <Paragraphs>111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Noto Sans Symbols</vt:lpstr>
      <vt:lpstr>Calibri</vt:lpstr>
      <vt:lpstr>Arial</vt:lpstr>
      <vt:lpstr>Century Gothic</vt:lpstr>
      <vt:lpstr>OpenSans</vt:lpstr>
      <vt:lpstr>Gallery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Plānotie ārpakalpojumi </vt:lpstr>
      <vt:lpstr>Projekta īstenotāja saimnieciskās darbības dati</vt:lpstr>
      <vt:lpstr>Projekta ieguldījums KC</vt:lpstr>
      <vt:lpstr>Principa "nenodarīt būtisku kaitējumu" ievērošana</vt:lpstr>
      <vt:lpstr>Pastāvošais interešu konflikts ar PPVK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Ksenija Ošmjana</dc:creator>
  <cp:lastModifiedBy>Gita Kikere</cp:lastModifiedBy>
  <cp:revision>19</cp:revision>
  <dcterms:created xsi:type="dcterms:W3CDTF">2016-03-15T08:11:54Z</dcterms:created>
  <dcterms:modified xsi:type="dcterms:W3CDTF">2024-08-07T14:27:09Z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