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7" r:id="rId13"/>
    <p:sldId id="268" r:id="rId14"/>
    <p:sldId id="266" r:id="rId15"/>
  </p:sldIdLst>
  <p:sldSz cx="12192000" cy="6858000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Wingdings 3" panose="05040102010807070707" pitchFamily="18" charset="2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sUeL7xR6usssFfEjm5/RAGsXV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D7320D4-C2B8-4699-9CFD-9ADC3C08657C}">
  <a:tblStyle styleId="{DD7320D4-C2B8-4699-9CFD-9ADC3C08657C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EF"/>
          </a:solidFill>
        </a:fill>
      </a:tcStyle>
    </a:wholeTbl>
    <a:band1H>
      <a:tcTxStyle/>
      <a:tcStyle>
        <a:tcBdr/>
        <a:fill>
          <a:solidFill>
            <a:srgbClr val="D1DED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1DED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93" d="100"/>
          <a:sy n="93" d="100"/>
        </p:scale>
        <p:origin x="77" y="12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81009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4344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87197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07968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51542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24727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27170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92990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5547660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27100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780647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5442409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03978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9720947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44329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39558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7977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"/>
          <p:cNvSpPr txBox="1">
            <a:spLocks noGrp="1"/>
          </p:cNvSpPr>
          <p:nvPr>
            <p:ph type="ctrTitle"/>
          </p:nvPr>
        </p:nvSpPr>
        <p:spPr>
          <a:xfrm>
            <a:off x="2444772" y="1612428"/>
            <a:ext cx="8825700" cy="26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Century Gothic"/>
              <a:buNone/>
            </a:pPr>
            <a:r>
              <a:rPr lang="lv-LV" sz="3200" dirty="0"/>
              <a:t>Pētījuma nosaukums</a:t>
            </a:r>
            <a:br>
              <a:rPr lang="lv-LV" sz="3200" dirty="0"/>
            </a:br>
            <a:endParaRPr sz="3200" dirty="0"/>
          </a:p>
        </p:txBody>
      </p:sp>
      <p:sp>
        <p:nvSpPr>
          <p:cNvPr id="239" name="Google Shape;239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lv-LV" dirty="0"/>
              <a:t>KOMERSANTS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lv-LV" dirty="0"/>
              <a:t>KOMERSANTA PĀRSTĀVIS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A98956-FD35-25F0-26D1-EBC8B4C92A64}"/>
              </a:ext>
            </a:extLst>
          </p:cNvPr>
          <p:cNvSpPr txBox="1"/>
          <p:nvPr/>
        </p:nvSpPr>
        <p:spPr>
          <a:xfrm>
            <a:off x="1696995" y="6459136"/>
            <a:ext cx="5706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5.1.1.2.i.0/2/24/A/CFLA/004</a:t>
            </a:r>
            <a:endParaRPr lang="lv-LV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[Projekta kopsavilkums]</a:t>
            </a:r>
            <a:endParaRPr/>
          </a:p>
        </p:txBody>
      </p:sp>
      <p:sp>
        <p:nvSpPr>
          <p:cNvPr id="245" name="Google Shape;245;p2"/>
          <p:cNvSpPr txBox="1">
            <a:spLocks noGrp="1"/>
          </p:cNvSpPr>
          <p:nvPr>
            <p:ph sz="half" idx="1"/>
          </p:nvPr>
        </p:nvSpPr>
        <p:spPr>
          <a:xfrm>
            <a:off x="957729" y="2352488"/>
            <a:ext cx="9992414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mērķis: 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budžets:  EUR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rūpnieciskais pētījums =xx</a:t>
            </a:r>
            <a:r>
              <a:rPr lang="lv-LV" b="1" dirty="0"/>
              <a:t> %</a:t>
            </a:r>
            <a:r>
              <a:rPr lang="lv-LV" dirty="0"/>
              <a:t> no projekta attiecināmām izmaksām ( EUR)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eksperimentālā izstrādne = xx % no projekta attiecināmām izmaksām  ( EUR)</a:t>
            </a:r>
            <a:endParaRPr dirty="0"/>
          </a:p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īstenošanas periods: xx mēneši, plānots uzsākt </a:t>
            </a:r>
            <a:r>
              <a:rPr lang="lv-LV" dirty="0">
                <a:solidFill>
                  <a:srgbClr val="FF0000"/>
                </a:solidFill>
              </a:rPr>
              <a:t>2024.gada oktobrī</a:t>
            </a:r>
            <a:r>
              <a:rPr lang="lv-LV" dirty="0"/>
              <a:t>.</a:t>
            </a:r>
            <a:r>
              <a:rPr lang="en-US" dirty="0"/>
              <a:t> </a:t>
            </a:r>
            <a:r>
              <a:rPr lang="en-US" sz="1600" i="1" dirty="0">
                <a:solidFill>
                  <a:srgbClr val="FF0000"/>
                </a:solidFill>
              </a:rPr>
              <a:t>(</a:t>
            </a:r>
            <a:r>
              <a:rPr lang="en-US" sz="1600" i="1" dirty="0" err="1">
                <a:solidFill>
                  <a:srgbClr val="FF0000"/>
                </a:solidFill>
              </a:rPr>
              <a:t>vai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precizējiet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atbilstoši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savam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plānam</a:t>
            </a:r>
            <a:r>
              <a:rPr lang="en-US" sz="1600" i="1" dirty="0">
                <a:solidFill>
                  <a:srgbClr val="FF0000"/>
                </a:solidFill>
              </a:rPr>
              <a:t>)</a:t>
            </a:r>
            <a:endParaRPr i="1" dirty="0">
              <a:solidFill>
                <a:srgbClr val="FF0000"/>
              </a:solidFill>
            </a:endParaRPr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C689DF-12E2-E771-AC63-394B03BA5E90}"/>
              </a:ext>
            </a:extLst>
          </p:cNvPr>
          <p:cNvSpPr txBox="1"/>
          <p:nvPr/>
        </p:nvSpPr>
        <p:spPr>
          <a:xfrm>
            <a:off x="1142253" y="6294036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5.1.1.2.i.0/2/24/A/CFLA/004</a:t>
            </a:r>
            <a:endParaRPr lang="lv-LV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[Informācija par īstenotāju un partneriem]</a:t>
            </a:r>
            <a:endParaRPr/>
          </a:p>
        </p:txBody>
      </p:sp>
      <p:sp>
        <p:nvSpPr>
          <p:cNvPr id="251" name="Google Shape;251;p3"/>
          <p:cNvSpPr txBox="1">
            <a:spLocks noGrp="1"/>
          </p:cNvSpPr>
          <p:nvPr>
            <p:ph sz="half" idx="1"/>
          </p:nvPr>
        </p:nvSpPr>
        <p:spPr>
          <a:xfrm>
            <a:off x="1065306" y="2899336"/>
            <a:ext cx="9992414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Pētījuma īstenotājs un sadarbības partneri</a:t>
            </a:r>
            <a:endParaRPr dirty="0"/>
          </a:p>
          <a:p>
            <a:pPr marL="742950" lvl="1" indent="-285750" algn="l" rtl="0">
              <a:spcBef>
                <a:spcPts val="12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 dirty="0"/>
              <a:t>Nosaukums, statuss (</a:t>
            </a:r>
            <a:r>
              <a:rPr lang="lv-LV" dirty="0" err="1"/>
              <a:t>mazs,vidējs,liels</a:t>
            </a:r>
            <a:r>
              <a:rPr lang="lv-LV" dirty="0"/>
              <a:t>)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iesniedzēja pamatdarbības joma, esošais produktu/pakalpojumu grozs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projekta saistība ar komersanta darbību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līdzšinējā pieredze pētniecības darbos</a:t>
            </a: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675B33-2E6D-A3C3-958F-FE3E4CEE2445}"/>
              </a:ext>
            </a:extLst>
          </p:cNvPr>
          <p:cNvSpPr txBox="1"/>
          <p:nvPr/>
        </p:nvSpPr>
        <p:spPr>
          <a:xfrm>
            <a:off x="1924848" y="623389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5.1.1.2.i.0/2/24/A/CFLA/004</a:t>
            </a:r>
            <a:endParaRPr lang="lv-LV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"/>
          <p:cNvSpPr txBox="1">
            <a:spLocks noGrp="1"/>
          </p:cNvSpPr>
          <p:nvPr>
            <p:ph type="title"/>
          </p:nvPr>
        </p:nvSpPr>
        <p:spPr>
          <a:xfrm>
            <a:off x="1154954" y="973669"/>
            <a:ext cx="9452086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apraksts (2-4 slaidi)</a:t>
            </a:r>
            <a:endParaRPr/>
          </a:p>
        </p:txBody>
      </p:sp>
      <p:sp>
        <p:nvSpPr>
          <p:cNvPr id="257" name="Google Shape;257;p4"/>
          <p:cNvSpPr txBox="1">
            <a:spLocks noGrp="1"/>
          </p:cNvSpPr>
          <p:nvPr>
            <p:ph idx="1"/>
          </p:nvPr>
        </p:nvSpPr>
        <p:spPr>
          <a:xfrm>
            <a:off x="1154954" y="2447366"/>
            <a:ext cx="9647517" cy="263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Problēmas apraksts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Vēlamais risinājums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Veicamās aktivitātes lai nonāktu pie vēlamā risinājuma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Norādīts plānotais pētniecības darbu apjoms, kuru plānots iegādāties kā ārpakalpojumu</a:t>
            </a:r>
            <a:endParaRPr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7245CA-2B29-AA3F-7374-71BABD0C30AB}"/>
              </a:ext>
            </a:extLst>
          </p:cNvPr>
          <p:cNvSpPr txBox="1"/>
          <p:nvPr/>
        </p:nvSpPr>
        <p:spPr>
          <a:xfrm>
            <a:off x="1142253" y="6294036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5.1.1.2.i.0/2/24/A/CFLA/004</a:t>
            </a:r>
            <a:endParaRPr lang="lv-LV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rezultāts un tā komercializācijas potenciāls (1-3 slaidi)</a:t>
            </a:r>
            <a:endParaRPr/>
          </a:p>
        </p:txBody>
      </p:sp>
      <p:sp>
        <p:nvSpPr>
          <p:cNvPr id="263" name="Google Shape;263;p5"/>
          <p:cNvSpPr txBox="1">
            <a:spLocks noGrp="1"/>
          </p:cNvSpPr>
          <p:nvPr>
            <p:ph sz="half" idx="1"/>
          </p:nvPr>
        </p:nvSpPr>
        <p:spPr>
          <a:xfrm>
            <a:off x="986742" y="2440327"/>
            <a:ext cx="9950850" cy="3412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Aprakstīts vēlamais rezultāts;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Aprakstīts mērķa tirgus (vietējais tirgus, plānotie eksporta tirgi utt.), tā izmērs (EUR), konkurence tajā (lielākie spēlētāji), potenciālie sadarbības partneri; 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Norādīta un pamatota (ar statistiku, tirgus izpēti u.c. Datiem) projekta finansiālā </a:t>
            </a:r>
            <a:r>
              <a:rPr lang="lv-LV" dirty="0" err="1"/>
              <a:t>atdeve</a:t>
            </a:r>
            <a:r>
              <a:rPr lang="lv-LV" dirty="0"/>
              <a:t> (apjoms, cena);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Pamatota komersanta pieredze/spēja produktu komercializēt (apzināti iespējamie pārdošanas kanāli, potenciālie klienti)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CE199E-821D-2152-3836-58F77581B6BA}"/>
              </a:ext>
            </a:extLst>
          </p:cNvPr>
          <p:cNvSpPr txBox="1"/>
          <p:nvPr/>
        </p:nvSpPr>
        <p:spPr>
          <a:xfrm>
            <a:off x="1142253" y="6294036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5.1.1.2.i.0/2/24/A/CFLA/004</a:t>
            </a:r>
            <a:endParaRPr lang="lv-LV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budžets	</a:t>
            </a:r>
            <a:endParaRPr/>
          </a:p>
        </p:txBody>
      </p:sp>
      <p:sp>
        <p:nvSpPr>
          <p:cNvPr id="269" name="Google Shape;269;p6"/>
          <p:cNvSpPr txBox="1">
            <a:spLocks noGrp="1"/>
          </p:cNvSpPr>
          <p:nvPr>
            <p:ph idx="1"/>
          </p:nvPr>
        </p:nvSpPr>
        <p:spPr>
          <a:xfrm>
            <a:off x="502507" y="2356365"/>
            <a:ext cx="10569146" cy="2224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Pētījuma budžets: EUR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Rūpnieciskais pētījums = xx % no projekta attiecināmām izmaksām ( EUR)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Eksperimentālā izstrādne = xx % no projekta attiecināmām izmaksām  ( EUR)</a:t>
            </a:r>
            <a:r>
              <a:rPr lang="lv-LV" sz="1700"/>
              <a:t>	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360"/>
              <a:buFont typeface="Noto Sans Symbols"/>
              <a:buChar char="❑"/>
            </a:pPr>
            <a:r>
              <a:rPr lang="lv-LV" sz="1700"/>
              <a:t>Atbalsta intensitāte: 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/>
              <a:t>Rūpnieciskais pētījums –  %;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/>
              <a:t>Eksperimentālā izstrāde –   % 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56791E-2F24-1AA6-CF6A-1AE48A68EA93}"/>
              </a:ext>
            </a:extLst>
          </p:cNvPr>
          <p:cNvSpPr txBox="1"/>
          <p:nvPr/>
        </p:nvSpPr>
        <p:spPr>
          <a:xfrm>
            <a:off x="1142253" y="6294036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5.1.1.2.i.0/2/24/A/CFLA/004</a:t>
            </a:r>
            <a:endParaRPr lang="lv-LV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Plānotās rūpnieciskā pētījuma izmaksas</a:t>
            </a:r>
            <a:endParaRPr/>
          </a:p>
        </p:txBody>
      </p:sp>
      <p:graphicFrame>
        <p:nvGraphicFramePr>
          <p:cNvPr id="275" name="Google Shape;275;p7"/>
          <p:cNvGraphicFramePr/>
          <p:nvPr>
            <p:extLst>
              <p:ext uri="{D42A27DB-BD31-4B8C-83A1-F6EECF244321}">
                <p14:modId xmlns:p14="http://schemas.microsoft.com/office/powerpoint/2010/main" val="3514909196"/>
              </p:ext>
            </p:extLst>
          </p:nvPr>
        </p:nvGraphicFramePr>
        <p:xfrm>
          <a:off x="473825" y="1995055"/>
          <a:ext cx="11238800" cy="2791730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618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Izmaksu pozīcijas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Izmaksas (bez PVN)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Ekonomiskais pamatojums/ pielietojums projektā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1. Darba samaksa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2. Komandējuma (darba brauciena) izmaksas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 Komunālo pakalpojumu un sakaru pakalpojumu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4. Telpu, instrumentu, iekārtu un to aprīkojuma nomas maksa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5. Plānotās materiālu, zinātniskās literatūras un mazvērtīgā inventāra iegādes izmaksas, tai skaitā piegādes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6. Īpašumā esošo telpu, instrumentu, iekārtu un to aprīkojuma, patentu un licenču amortizācijas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1DE151D-C035-8857-625E-867FE783092E}"/>
              </a:ext>
            </a:extLst>
          </p:cNvPr>
          <p:cNvSpPr txBox="1"/>
          <p:nvPr/>
        </p:nvSpPr>
        <p:spPr>
          <a:xfrm>
            <a:off x="1142253" y="6294036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5.1.1.2.i.0/2/24/A/CFLA/004</a:t>
            </a:r>
            <a:endParaRPr lang="lv-LV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 dirty="0"/>
              <a:t>Plānotās eksperimentālās izstrādes </a:t>
            </a:r>
            <a:br>
              <a:rPr lang="lv-LV" dirty="0"/>
            </a:br>
            <a:r>
              <a:rPr lang="lv-LV" dirty="0"/>
              <a:t>izmaksas</a:t>
            </a:r>
            <a:endParaRPr dirty="0"/>
          </a:p>
        </p:txBody>
      </p:sp>
      <p:graphicFrame>
        <p:nvGraphicFramePr>
          <p:cNvPr id="281" name="Google Shape;281;p8"/>
          <p:cNvGraphicFramePr/>
          <p:nvPr>
            <p:extLst>
              <p:ext uri="{D42A27DB-BD31-4B8C-83A1-F6EECF244321}">
                <p14:modId xmlns:p14="http://schemas.microsoft.com/office/powerpoint/2010/main" val="4235494852"/>
              </p:ext>
            </p:extLst>
          </p:nvPr>
        </p:nvGraphicFramePr>
        <p:xfrm>
          <a:off x="473825" y="1995055"/>
          <a:ext cx="11238800" cy="2740285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618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Izmaksu pozīcijas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Izmaksas (bez PVN)</a:t>
                      </a: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Ekonomiskais pamatojums/ pielietojums projektā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1. Darba samaksa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2. Komandējuma (darba brauciena) izmaksas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 Komunālo pakalpojumu un sakaru pakalpojumu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4. Telpu, instrumentu, iekārtu un to aprīkojuma nomas 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5. Plānotās materiālu, zinātniskās literatūras un mazvērtīgā inventāra iegādes izmaksas, tai skaitā piegādes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6. Īpašumā esošo telpu, instrumentu, iekārtu un to aprīkojuma, patentu un licenču amortizācijas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dirty="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2B27F11-9BA1-CB37-3226-34038E3AC8ED}"/>
              </a:ext>
            </a:extLst>
          </p:cNvPr>
          <p:cNvSpPr txBox="1"/>
          <p:nvPr/>
        </p:nvSpPr>
        <p:spPr>
          <a:xfrm>
            <a:off x="1142253" y="6294036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5.1.1.2.i.0/2/24/A/CFLA/004</a:t>
            </a:r>
            <a:endParaRPr lang="lv-LV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Projekta īstenotāja saimnieciskās darbības dati</a:t>
            </a:r>
            <a:endParaRPr/>
          </a:p>
        </p:txBody>
      </p:sp>
      <p:graphicFrame>
        <p:nvGraphicFramePr>
          <p:cNvPr id="287" name="Google Shape;287;p9"/>
          <p:cNvGraphicFramePr/>
          <p:nvPr>
            <p:extLst>
              <p:ext uri="{D42A27DB-BD31-4B8C-83A1-F6EECF244321}">
                <p14:modId xmlns:p14="http://schemas.microsoft.com/office/powerpoint/2010/main" val="3738701397"/>
              </p:ext>
            </p:extLst>
          </p:nvPr>
        </p:nvGraphicFramePr>
        <p:xfrm>
          <a:off x="548641" y="2590026"/>
          <a:ext cx="11127500" cy="2929450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442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3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2021, EUR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2022, EUR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2023, EUR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Apgrozījums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Izdevumi P&amp;A projektiem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 dirty="0"/>
                        <a:t>Sadarbības apjomi (EUR) ar zinātniskajām institūcijām</a:t>
                      </a:r>
                      <a:endParaRPr sz="17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Uzņēmuma eksports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02DEA69-C49D-46CC-5CA5-7081F8782BCE}"/>
              </a:ext>
            </a:extLst>
          </p:cNvPr>
          <p:cNvSpPr txBox="1"/>
          <p:nvPr/>
        </p:nvSpPr>
        <p:spPr>
          <a:xfrm>
            <a:off x="1142253" y="6294036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5.1.1.2.i.0/2/24/A/CFLA/004</a:t>
            </a:r>
            <a:endParaRPr lang="lv-LV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BC8CE-A931-C1B4-C912-4EE336E6F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Plānotie ārpakalpojumi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5365BB-30B7-9A79-5EF6-F50BB7303E09}"/>
              </a:ext>
            </a:extLst>
          </p:cNvPr>
          <p:cNvSpPr txBox="1"/>
          <p:nvPr/>
        </p:nvSpPr>
        <p:spPr>
          <a:xfrm>
            <a:off x="498764" y="2173881"/>
            <a:ext cx="1088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800" dirty="0">
                <a:solidFill>
                  <a:srgbClr val="FF0000"/>
                </a:solidFill>
              </a:rPr>
              <a:t>Norādiet sadarbības partnerus, ar ko ir plānots sadarboties projekta ietvaros, </a:t>
            </a:r>
            <a:r>
              <a:rPr lang="lv-LV" sz="1800" b="1" dirty="0">
                <a:solidFill>
                  <a:srgbClr val="FF0000"/>
                </a:solidFill>
              </a:rPr>
              <a:t>ja līgums jau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ir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lv-LV" sz="1800" b="1" dirty="0">
                <a:solidFill>
                  <a:srgbClr val="FF0000"/>
                </a:solidFill>
              </a:rPr>
              <a:t> noslēgts</a:t>
            </a:r>
            <a:r>
              <a:rPr lang="lv-LV" sz="1800" dirty="0">
                <a:solidFill>
                  <a:srgbClr val="FF0000"/>
                </a:solidFill>
              </a:rPr>
              <a:t>!!! </a:t>
            </a:r>
            <a:r>
              <a:rPr lang="en-US" sz="1800" dirty="0">
                <a:solidFill>
                  <a:srgbClr val="FF0000"/>
                </a:solidFill>
              </a:rPr>
              <a:t>(</a:t>
            </a:r>
            <a:r>
              <a:rPr lang="en-US" sz="1800" i="1" dirty="0">
                <a:solidFill>
                  <a:srgbClr val="FF0000"/>
                </a:solidFill>
              </a:rPr>
              <a:t>p</a:t>
            </a:r>
            <a:r>
              <a:rPr lang="lv-LV" sz="1800" i="1" dirty="0" err="1">
                <a:solidFill>
                  <a:srgbClr val="FF0000"/>
                </a:solidFill>
              </a:rPr>
              <a:t>iemēram</a:t>
            </a:r>
            <a:r>
              <a:rPr lang="lv-LV" sz="1800" i="1" dirty="0">
                <a:solidFill>
                  <a:srgbClr val="FF0000"/>
                </a:solidFill>
              </a:rPr>
              <a:t>, telpu noma</a:t>
            </a:r>
            <a:r>
              <a:rPr lang="en-US" dirty="0">
                <a:solidFill>
                  <a:srgbClr val="FF0000"/>
                </a:solidFill>
              </a:rPr>
              <a:t>)</a:t>
            </a:r>
            <a:endParaRPr lang="lv-LV" sz="1800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9E39FA9F-37D4-B700-FAF9-A3F0BD28F7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7082228"/>
              </p:ext>
            </p:extLst>
          </p:nvPr>
        </p:nvGraphicFramePr>
        <p:xfrm>
          <a:off x="421669" y="3022565"/>
          <a:ext cx="10045656" cy="31187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11414">
                  <a:extLst>
                    <a:ext uri="{9D8B030D-6E8A-4147-A177-3AD203B41FA5}">
                      <a16:colId xmlns:a16="http://schemas.microsoft.com/office/drawing/2014/main" val="25416314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1723955921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3284258684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2743297853"/>
                    </a:ext>
                  </a:extLst>
                </a:gridCol>
              </a:tblGrid>
              <a:tr h="893735">
                <a:tc>
                  <a:txBody>
                    <a:bodyPr/>
                    <a:lstStyle/>
                    <a:p>
                      <a:r>
                        <a:rPr lang="lv-LV" dirty="0"/>
                        <a:t>Uzņēmuma nosaukums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Reģistrācijas Nr.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Pakalpojuma veids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Noslēgts līgums Jā/Nē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39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0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48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86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69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83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2233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4762B4A-A92C-14EA-6CEC-8E8200AFBC8E}"/>
              </a:ext>
            </a:extLst>
          </p:cNvPr>
          <p:cNvSpPr txBox="1"/>
          <p:nvPr/>
        </p:nvSpPr>
        <p:spPr>
          <a:xfrm>
            <a:off x="876246" y="6466804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5.1.1.2.i.0/2/24/A/CFLA/004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820568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Projekta ieguldījums KC</a:t>
            </a:r>
            <a:endParaRPr/>
          </a:p>
        </p:txBody>
      </p:sp>
      <p:sp>
        <p:nvSpPr>
          <p:cNvPr id="293" name="Google Shape;293;p1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X gadu laikā piesaistīt privāto P&amp;A līdzfinansējumu xx € apmērā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Radīt X inovatīvus produktu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Radīt X inovatīvas ražošanas/apstrādes tehnoloģijas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Palielināt eksporta apjomu par X</a:t>
            </a:r>
            <a:r>
              <a:rPr lang="lv-LV" dirty="0">
                <a:solidFill>
                  <a:schemeClr val="dk1"/>
                </a:solidFill>
              </a:rPr>
              <a:t>%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Īstenot X projektus sadarbībā ar Latvijas Zinātniskajām Institūcijām</a:t>
            </a:r>
            <a:endParaRPr dirty="0"/>
          </a:p>
          <a:p>
            <a:pPr marL="342900" lvl="0" indent="-251459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67D297-5022-B7E9-2129-51BC0B6C4903}"/>
              </a:ext>
            </a:extLst>
          </p:cNvPr>
          <p:cNvSpPr txBox="1"/>
          <p:nvPr/>
        </p:nvSpPr>
        <p:spPr>
          <a:xfrm>
            <a:off x="1142253" y="6294036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5.1.1.2.i.0/2/24/A/CFLA/004</a:t>
            </a:r>
            <a:endParaRPr lang="lv-LV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D78D-ADF0-4D9B-9B1F-401A46DC8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Principa </a:t>
            </a:r>
            <a:r>
              <a:rPr lang="lv-LV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"nenodarīt būtisku kaitējumu"</a:t>
            </a:r>
            <a:r>
              <a:rPr lang="lv-LV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ievērošana</a:t>
            </a:r>
            <a:endParaRPr lang="lv-LV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84BC3-71BF-47AF-9C28-600C5D914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>
                <a:solidFill>
                  <a:srgbClr val="FF0000"/>
                </a:solidFill>
              </a:rPr>
              <a:t>Norādiet informāciju, ka projekta gaitā veiktās darbība un radītā tehnoloģija būtiski nekaitē videi.</a:t>
            </a:r>
          </a:p>
          <a:p>
            <a:pPr marL="137160" indent="0">
              <a:buNone/>
            </a:pPr>
            <a:r>
              <a:rPr lang="lv-LV" dirty="0">
                <a:solidFill>
                  <a:srgbClr val="FF0000"/>
                </a:solidFill>
              </a:rPr>
              <a:t>Var norādīt, ka produkts ir efektīvāks, patērē mazāk resursus kā līdzīga tehnoloģija, rada mazāk piesārņojumu salīdzinājumā ar citiem produktiem.</a:t>
            </a:r>
          </a:p>
          <a:p>
            <a:pPr marL="137160" indent="0">
              <a:buNone/>
            </a:pPr>
            <a:r>
              <a:rPr lang="lv-LV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26CD06-69D8-EE9E-3CDE-67B7DFC95F3E}"/>
              </a:ext>
            </a:extLst>
          </p:cNvPr>
          <p:cNvSpPr txBox="1"/>
          <p:nvPr/>
        </p:nvSpPr>
        <p:spPr>
          <a:xfrm>
            <a:off x="1142253" y="6294036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5.1.1.2.i.0/2/24/A/CFLA/004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871481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B0077-3676-4D56-B7F5-E9D3695AE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Pastāvošais interešu konflikts ar PPVK	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D80554C-9B6B-41F0-87E8-B6EB1C998B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59536"/>
              </p:ext>
            </p:extLst>
          </p:nvPr>
        </p:nvGraphicFramePr>
        <p:xfrm>
          <a:off x="621710" y="2888530"/>
          <a:ext cx="9892146" cy="2659380"/>
        </p:xfrm>
        <a:graphic>
          <a:graphicData uri="http://schemas.openxmlformats.org/drawingml/2006/table">
            <a:tbl>
              <a:tblPr firstRow="1" bandRow="1">
                <a:tableStyleId>{DD7320D4-C2B8-4699-9CFD-9ADC3C08657C}</a:tableStyleId>
              </a:tblPr>
              <a:tblGrid>
                <a:gridCol w="8248728">
                  <a:extLst>
                    <a:ext uri="{9D8B030D-6E8A-4147-A177-3AD203B41FA5}">
                      <a16:colId xmlns:a16="http://schemas.microsoft.com/office/drawing/2014/main" val="900800916"/>
                    </a:ext>
                  </a:extLst>
                </a:gridCol>
                <a:gridCol w="1643418">
                  <a:extLst>
                    <a:ext uri="{9D8B030D-6E8A-4147-A177-3AD203B41FA5}">
                      <a16:colId xmlns:a16="http://schemas.microsoft.com/office/drawing/2014/main" val="3092122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lv-LV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Pētniecības projektu </a:t>
                      </a:r>
                      <a:r>
                        <a:rPr lang="lv-LV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vērtēšanas komisija</a:t>
                      </a:r>
                      <a:endParaRPr lang="lv-LV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Jā/Nē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304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735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6469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3231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1702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4567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0928643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538C587-3F56-A7CB-936A-C7356458F474}"/>
              </a:ext>
            </a:extLst>
          </p:cNvPr>
          <p:cNvSpPr txBox="1"/>
          <p:nvPr/>
        </p:nvSpPr>
        <p:spPr>
          <a:xfrm>
            <a:off x="621710" y="2272040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Informācija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šim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slaidam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būs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zināma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sēdes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organizēšanas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periodā</a:t>
            </a:r>
            <a:r>
              <a:rPr lang="en-US" sz="1400" dirty="0">
                <a:solidFill>
                  <a:srgbClr val="FF0000"/>
                </a:solidFill>
              </a:rPr>
              <a:t>.</a:t>
            </a:r>
            <a:endParaRPr lang="lv-LV" sz="1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52D7DF-7CAE-1BBA-8E6B-79CDA6307FCE}"/>
              </a:ext>
            </a:extLst>
          </p:cNvPr>
          <p:cNvSpPr txBox="1"/>
          <p:nvPr/>
        </p:nvSpPr>
        <p:spPr>
          <a:xfrm>
            <a:off x="1142253" y="6294036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5.1.1.2.i.0/2/24/A/CFLA/004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998873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1"/>
          <p:cNvSpPr txBox="1"/>
          <p:nvPr/>
        </p:nvSpPr>
        <p:spPr>
          <a:xfrm>
            <a:off x="3218330" y="2411505"/>
            <a:ext cx="579998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Paldies par uzmanību !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99AB46-A3D6-1180-3BC0-03F0B09938A5}"/>
              </a:ext>
            </a:extLst>
          </p:cNvPr>
          <p:cNvSpPr txBox="1"/>
          <p:nvPr/>
        </p:nvSpPr>
        <p:spPr>
          <a:xfrm>
            <a:off x="1142253" y="6294036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33519D"/>
                </a:solidFill>
                <a:effectLst/>
                <a:latin typeface="OpenSans"/>
              </a:rPr>
              <a:t>5.1.1.2.i.0/2/24/A/CFLA/004</a:t>
            </a:r>
            <a:endParaRPr lang="lv-LV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106</TotalTime>
  <Words>861</Words>
  <Application>Microsoft Office PowerPoint</Application>
  <PresentationFormat>Widescreen</PresentationFormat>
  <Paragraphs>111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OpenSans</vt:lpstr>
      <vt:lpstr>Wingdings 3</vt:lpstr>
      <vt:lpstr>Noto Sans Symbols</vt:lpstr>
      <vt:lpstr>Arial</vt:lpstr>
      <vt:lpstr>Calibri</vt:lpstr>
      <vt:lpstr>Century Gothic</vt:lpstr>
      <vt:lpstr>Wisp</vt:lpstr>
      <vt:lpstr>Pētījuma nosaukums </vt:lpstr>
      <vt:lpstr>[Projekta kopsavilkums]</vt:lpstr>
      <vt:lpstr>[Informācija par īstenotāju un partneriem]</vt:lpstr>
      <vt:lpstr>Pētījuma apraksts (2-4 slaidi)</vt:lpstr>
      <vt:lpstr>Pētījuma rezultāts un tā komercializācijas potenciāls (1-3 slaidi)</vt:lpstr>
      <vt:lpstr>Pētījuma budžets </vt:lpstr>
      <vt:lpstr>Plānotās rūpnieciskā pētījuma izmaksas</vt:lpstr>
      <vt:lpstr>Plānotās eksperimentālās izstrādes  izmaksas</vt:lpstr>
      <vt:lpstr>Projekta īstenotāja saimnieciskās darbības dati</vt:lpstr>
      <vt:lpstr>Plānotie ārpakalpojumi </vt:lpstr>
      <vt:lpstr>Projekta ieguldījums KC</vt:lpstr>
      <vt:lpstr>Principa "nenodarīt būtisku kaitējumu" ievērošana</vt:lpstr>
      <vt:lpstr>Pastāvošais interešu konflikts ar PPVK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Pētījuma nosaukums</dc:title>
  <dc:creator>Gita</dc:creator>
  <cp:lastModifiedBy>Gita Kikere</cp:lastModifiedBy>
  <cp:revision>17</cp:revision>
  <dcterms:created xsi:type="dcterms:W3CDTF">2016-03-15T08:11:54Z</dcterms:created>
  <dcterms:modified xsi:type="dcterms:W3CDTF">2024-08-07T14:07:52Z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0x010100196B78652E5E7A42A458883B83E2D37400806404131F4D0241BC06F55476106DD8</vt:lpwstr>
  </property>
  <property fmtid="{D5CDD505-2E9C-101B-9397-08002B2CF9AE}" pid="3" name="_dlc_DocIdItemGuid">
    <vt:lpwstr>76c1a96f-acf7-45f3-af68-3f27b820e16c</vt:lpwstr>
  </property>
</Properties>
</file>